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8" r:id="rId1"/>
  </p:sldMasterIdLst>
  <p:notesMasterIdLst>
    <p:notesMasterId r:id="rId15"/>
  </p:notesMasterIdLst>
  <p:sldIdLst>
    <p:sldId id="321" r:id="rId2"/>
    <p:sldId id="305" r:id="rId3"/>
    <p:sldId id="306" r:id="rId4"/>
    <p:sldId id="314" r:id="rId5"/>
    <p:sldId id="307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66CC"/>
    <a:srgbClr val="FFFFCC"/>
    <a:srgbClr val="FFCCFF"/>
    <a:srgbClr val="CCFFCC"/>
    <a:srgbClr val="FFFF00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31" autoAdjust="0"/>
    <p:restoredTop sz="70308" autoAdjust="0"/>
  </p:normalViewPr>
  <p:slideViewPr>
    <p:cSldViewPr snapToObjects="1">
      <p:cViewPr varScale="1">
        <p:scale>
          <a:sx n="134" d="100"/>
          <a:sy n="134" d="100"/>
        </p:scale>
        <p:origin x="-16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>
      <p:cViewPr>
        <p:scale>
          <a:sx n="50" d="100"/>
          <a:sy n="50" d="100"/>
        </p:scale>
        <p:origin x="-1860" y="-3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F25BF3A-F9C4-4E6F-B16D-8E73E3E52C2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371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7F6F57-018F-4FF5-80F5-721EB59AA28A}" type="slidenum">
              <a:rPr lang="ru-RU"/>
              <a:pPr/>
              <a:t>1</a:t>
            </a:fld>
            <a:endParaRPr lang="ru-RU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This presentation is concerned with UniTesK test development method and the architecture of test suite proposed by it.</a:t>
            </a:r>
          </a:p>
          <a:p>
            <a:r>
              <a:rPr lang="en-GB"/>
              <a:t>UniTesK stays for Unified Testing Kit. The method is intended for specification based test development for general purpose software. It is developed by RedVerst group of ISP RAS.</a:t>
            </a:r>
            <a:r>
              <a:rPr lang="ru-RU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00A619-2DE1-44B2-A69D-722DDEEF28F9}" type="slidenum">
              <a:rPr lang="ru-RU"/>
              <a:pPr/>
              <a:t>10</a:t>
            </a:fld>
            <a:endParaRPr lang="ru-RU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8017E0-41BC-4FA9-B687-FADAE4C4D1A8}" type="slidenum">
              <a:rPr lang="ru-RU"/>
              <a:pPr/>
              <a:t>11</a:t>
            </a:fld>
            <a:endParaRPr lang="ru-RU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DE4E80-4429-4737-8E32-FDF7360D0827}" type="slidenum">
              <a:rPr lang="ru-RU"/>
              <a:pPr/>
              <a:t>12</a:t>
            </a:fld>
            <a:endParaRPr lang="ru-RU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1CE392-ABE4-41B2-837F-CCA1C1CB133C}" type="slidenum">
              <a:rPr lang="ru-RU"/>
              <a:pPr/>
              <a:t>13</a:t>
            </a:fld>
            <a:endParaRPr lang="ru-RU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F8A0C-6F58-4366-8282-AE125D163165}" type="slidenum">
              <a:rPr lang="ru-RU"/>
              <a:pPr/>
              <a:t>2</a:t>
            </a:fld>
            <a:endParaRPr lang="ru-RU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4F749-7DBA-4568-BAFD-8426E1D201AC}" type="slidenum">
              <a:rPr lang="ru-RU"/>
              <a:pPr/>
              <a:t>3</a:t>
            </a:fld>
            <a:endParaRPr lang="ru-RU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29455E-D9D5-422E-9B6B-4AD67DD7C0FE}" type="slidenum">
              <a:rPr lang="ru-RU"/>
              <a:pPr/>
              <a:t>4</a:t>
            </a:fld>
            <a:endParaRPr lang="ru-RU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7CAF10-F826-47EA-BD57-5AD43F9A58D9}" type="slidenum">
              <a:rPr lang="ru-RU"/>
              <a:pPr/>
              <a:t>5</a:t>
            </a:fld>
            <a:endParaRPr lang="ru-RU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FDBB54-2B65-41C7-89B2-F05DC73E6B07}" type="slidenum">
              <a:rPr lang="ru-RU"/>
              <a:pPr/>
              <a:t>6</a:t>
            </a:fld>
            <a:endParaRPr lang="ru-RU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7E37A9-5674-4223-8F57-CC286D0F44BD}" type="slidenum">
              <a:rPr lang="ru-RU"/>
              <a:pPr/>
              <a:t>7</a:t>
            </a:fld>
            <a:endParaRPr lang="ru-RU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8CEEBB-C97A-4F6D-924B-9D54B61FCF30}" type="slidenum">
              <a:rPr lang="ru-RU"/>
              <a:pPr/>
              <a:t>8</a:t>
            </a:fld>
            <a:endParaRPr lang="ru-RU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B9C17D-F9A6-4741-A1F1-2CC8E342BC2F}" type="slidenum">
              <a:rPr lang="ru-RU"/>
              <a:pPr/>
              <a:t>9</a:t>
            </a:fld>
            <a:endParaRPr lang="ru-RU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174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31748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31749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1750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1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2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3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4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5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6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7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8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31759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1760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  <p:sp>
        <p:nvSpPr>
          <p:cNvPr id="31761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31762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A2D092-6E96-454E-B44A-7864E87A759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17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317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F4962C-75E1-4DAB-B9EE-B7F6A683DC5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FEB66B-EBD0-4ED4-B6C4-615E4D1EA34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2AEF678-2A43-47FE-A4AD-D1E5C60E6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B16C67-9CF1-4010-A66B-AC9F20150C7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A305DF-991F-4D7A-8FA7-4BE9BC53475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16EE71-4861-4DAB-B36F-EA5C0B2D3F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C117C5-1CA7-456B-BF21-A3DFD265FA9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BD9157-ADA4-4E4E-8390-EE6C1CDFD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201903-0280-475E-8DCE-BC7A0C6D12E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9D3658-4FB4-46F4-8C41-CB2970A5F89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FD27A0-2D9F-4FA5-8DB1-E8D5FB08727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19.09.2002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4F4FA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B53ECB99-19DC-4D15-B3F2-BB9D957EC843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3072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072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3072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3072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1800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3072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1800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1800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1800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1800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3073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ru-RU" sz="1800">
                <a:solidFill>
                  <a:schemeClr val="accent2"/>
                </a:solidFill>
                <a:latin typeface="Arial" pitchFamily="34" charset="0"/>
              </a:endParaRPr>
            </a:p>
          </p:txBody>
        </p:sp>
      </p:grpSp>
      <p:sp>
        <p:nvSpPr>
          <p:cNvPr id="3073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307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307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</a:defRPr>
            </a:lvl1pPr>
          </a:lstStyle>
          <a:p>
            <a:r>
              <a:rPr lang="ru-RU"/>
              <a:t>19.09.2002</a:t>
            </a:r>
          </a:p>
        </p:txBody>
      </p:sp>
      <p:sp>
        <p:nvSpPr>
          <p:cNvPr id="30737" name="Rectangle 17"/>
          <p:cNvSpPr>
            <a:spLocks noChangeArrowheads="1"/>
          </p:cNvSpPr>
          <p:nvPr userDrawn="1"/>
        </p:nvSpPr>
        <p:spPr bwMode="auto">
          <a:xfrm>
            <a:off x="395288" y="5949950"/>
            <a:ext cx="8353425" cy="6985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/>
              <a:t>Проект КЛАСТОС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267200"/>
            <a:ext cx="7948612" cy="1752600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600"/>
              <a:t>В.П.Иванников,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600"/>
              <a:t>И.Б.Бурдонов,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600"/>
              <a:t>А.С.Косачев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endParaRPr lang="ru-RU" sz="2600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600" i="1"/>
              <a:t>Институт Системного Программирования РАН</a:t>
            </a:r>
            <a:endParaRPr lang="en-US" sz="26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6C8E77-39F6-4233-AFE0-BDE52A82D14E}" type="slidenum">
              <a:rPr lang="ru-RU"/>
              <a:pPr/>
              <a:t>10</a:t>
            </a:fld>
            <a:endParaRPr lang="ru-RU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295400"/>
          </a:xfrm>
        </p:spPr>
        <p:txBody>
          <a:bodyPr/>
          <a:lstStyle/>
          <a:p>
            <a:pPr algn="ctr"/>
            <a:r>
              <a:rPr lang="ru-RU" sz="3600" b="1" i="1"/>
              <a:t>ПРОКЛОС - среда разработки</a:t>
            </a:r>
            <a:r>
              <a:rPr lang="ru-RU"/>
              <a:t> </a:t>
            </a:r>
          </a:p>
        </p:txBody>
      </p:sp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457200" y="1700213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ru-RU" sz="3200" i="1">
              <a:latin typeface="Arial" pitchFamily="34" charset="0"/>
            </a:endParaRP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457200" y="1557338"/>
            <a:ext cx="82296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FontTx/>
              <a:buChar char="-"/>
            </a:pPr>
            <a:r>
              <a:rPr lang="ru-RU" sz="1800" i="1">
                <a:solidFill>
                  <a:srgbClr val="0066FF"/>
                </a:solidFill>
                <a:latin typeface="Arial" pitchFamily="34" charset="0"/>
              </a:rPr>
              <a:t> </a:t>
            </a:r>
            <a:r>
              <a:rPr lang="ru-RU" sz="1800" i="1">
                <a:latin typeface="Arial" pitchFamily="34" charset="0"/>
              </a:rPr>
              <a:t>   </a:t>
            </a:r>
            <a:r>
              <a:rPr lang="ru-RU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Язык спецификации интерфейсов</a:t>
            </a:r>
            <a:r>
              <a:rPr lang="ru-RU" sz="400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r>
              <a:rPr lang="ru-RU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 Язык программирования СИКЛОС</a:t>
            </a:r>
            <a:r>
              <a:rPr lang="ru-RU" sz="400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 </a:t>
            </a:r>
            <a:r>
              <a:rPr lang="ru-RU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 Язык компоновки подсистем</a:t>
            </a:r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32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78C0B-7F14-4F75-88DD-EAA066DE4413}" type="slidenum">
              <a:rPr lang="ru-RU"/>
              <a:pPr/>
              <a:t>11</a:t>
            </a:fld>
            <a:endParaRPr lang="ru-RU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295400"/>
          </a:xfrm>
        </p:spPr>
        <p:txBody>
          <a:bodyPr/>
          <a:lstStyle/>
          <a:p>
            <a:pPr algn="ctr"/>
            <a:r>
              <a:rPr lang="ru-RU" sz="3600" b="1" i="1"/>
              <a:t>ПРОКЛОС - среда разработки</a:t>
            </a:r>
            <a:r>
              <a:rPr lang="ru-RU"/>
              <a:t> </a:t>
            </a:r>
          </a:p>
        </p:txBody>
      </p:sp>
      <p:sp>
        <p:nvSpPr>
          <p:cNvPr id="212995" name="Rectangle 3"/>
          <p:cNvSpPr>
            <a:spLocks noChangeArrowheads="1"/>
          </p:cNvSpPr>
          <p:nvPr/>
        </p:nvSpPr>
        <p:spPr bwMode="auto">
          <a:xfrm>
            <a:off x="457200" y="1700213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ru-RU" sz="3200" i="1">
              <a:latin typeface="Arial" pitchFamily="34" charset="0"/>
            </a:endParaRPr>
          </a:p>
        </p:txBody>
      </p:sp>
      <p:sp>
        <p:nvSpPr>
          <p:cNvPr id="212996" name="Rectangle 4"/>
          <p:cNvSpPr>
            <a:spLocks noChangeArrowheads="1"/>
          </p:cNvSpPr>
          <p:nvPr/>
        </p:nvSpPr>
        <p:spPr bwMode="auto">
          <a:xfrm>
            <a:off x="457200" y="2278063"/>
            <a:ext cx="8229600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ru-RU" sz="1600" i="1">
                <a:solidFill>
                  <a:srgbClr val="0066FF"/>
                </a:solidFill>
                <a:latin typeface="Arial" pitchFamily="34" charset="0"/>
              </a:rPr>
              <a:t> </a:t>
            </a:r>
            <a:r>
              <a:rPr lang="ru-RU" sz="1600" i="1">
                <a:latin typeface="Arial" pitchFamily="34" charset="0"/>
              </a:rPr>
              <a:t>   </a:t>
            </a:r>
            <a:r>
              <a:rPr lang="ru-RU" sz="2400" i="1">
                <a:latin typeface="Arial" pitchFamily="34" charset="0"/>
              </a:rPr>
              <a:t>Р</a:t>
            </a:r>
            <a:r>
              <a:rPr lang="ru-RU" sz="2400">
                <a:latin typeface="Arial" pitchFamily="34" charset="0"/>
              </a:rPr>
              <a:t>асширение Си до СИКЛОСа для описания групп входов и введения типов подключений и сегментов. 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/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Язык СИКЛОС предоставляет средства межкластерного взаимодействия, работы с сегментами (типы сегментов и относительных указателей) и исключениями. В частности, введены средства, инкапсулирующие в поддержке языка времени исполнения механизм удаленного вызова процедуры. 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400">
                <a:solidFill>
                  <a:srgbClr val="000000"/>
                </a:solidFill>
                <a:latin typeface="Arial" pitchFamily="34" charset="0"/>
                <a:ea typeface="MS Mincho" pitchFamily="49" charset="-128"/>
                <a:cs typeface="Times New Roman" pitchFamily="18" charset="0"/>
              </a:rPr>
              <a:t>.</a:t>
            </a:r>
          </a:p>
        </p:txBody>
      </p:sp>
      <p:sp>
        <p:nvSpPr>
          <p:cNvPr id="212997" name="Rectangle 5"/>
          <p:cNvSpPr>
            <a:spLocks noChangeArrowheads="1"/>
          </p:cNvSpPr>
          <p:nvPr/>
        </p:nvSpPr>
        <p:spPr bwMode="auto">
          <a:xfrm>
            <a:off x="457200" y="1339850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200" i="1">
                <a:latin typeface="Arial" pitchFamily="34" charset="0"/>
              </a:rPr>
              <a:t>Язык программирования СИКЛОС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1F71D9-565D-4F21-8BD9-A73324D6236D}" type="slidenum">
              <a:rPr lang="ru-RU"/>
              <a:pPr/>
              <a:t>12</a:t>
            </a:fld>
            <a:endParaRPr lang="ru-RU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295400"/>
          </a:xfrm>
        </p:spPr>
        <p:txBody>
          <a:bodyPr/>
          <a:lstStyle/>
          <a:p>
            <a:pPr algn="ctr"/>
            <a:r>
              <a:rPr lang="ru-RU" sz="3600" b="1" i="1"/>
              <a:t>ПРОКЛОС - среда разработки</a:t>
            </a:r>
            <a:r>
              <a:rPr lang="ru-RU"/>
              <a:t> </a:t>
            </a:r>
          </a:p>
        </p:txBody>
      </p:sp>
      <p:sp>
        <p:nvSpPr>
          <p:cNvPr id="215043" name="Rectangle 3"/>
          <p:cNvSpPr>
            <a:spLocks noChangeArrowheads="1"/>
          </p:cNvSpPr>
          <p:nvPr/>
        </p:nvSpPr>
        <p:spPr bwMode="auto">
          <a:xfrm>
            <a:off x="457200" y="1700213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ru-RU" sz="3200" i="1">
              <a:latin typeface="Arial" pitchFamily="34" charset="0"/>
            </a:endParaRPr>
          </a:p>
        </p:txBody>
      </p:sp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457200" y="2278063"/>
            <a:ext cx="8229600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ru-RU" sz="1400" i="1">
                <a:solidFill>
                  <a:srgbClr val="0066FF"/>
                </a:solidFill>
                <a:latin typeface="Arial" pitchFamily="34" charset="0"/>
              </a:rPr>
              <a:t> </a:t>
            </a:r>
            <a:r>
              <a:rPr lang="ru-RU" sz="1400" i="1">
                <a:latin typeface="Arial" pitchFamily="34" charset="0"/>
              </a:rPr>
              <a:t>   </a:t>
            </a:r>
            <a:r>
              <a:rPr lang="ru-RU" sz="2400">
                <a:latin typeface="Arial" pitchFamily="34" charset="0"/>
              </a:rPr>
              <a:t>Подсистема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   Окружение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   Раздел внешних связей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	Группа входов подсистемы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	Группа входов окружения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  Состав и внутренняя структура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	компонент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	связывание</a:t>
            </a:r>
            <a:br>
              <a:rPr lang="ru-RU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	корпус</a:t>
            </a:r>
            <a:endParaRPr lang="ru-RU" sz="2400">
              <a:solidFill>
                <a:srgbClr val="000000"/>
              </a:solidFill>
              <a:latin typeface="Arial" pitchFamily="34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215045" name="Rectangle 5"/>
          <p:cNvSpPr>
            <a:spLocks noChangeArrowheads="1"/>
          </p:cNvSpPr>
          <p:nvPr/>
        </p:nvSpPr>
        <p:spPr bwMode="auto">
          <a:xfrm>
            <a:off x="457200" y="1339850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200" i="1">
                <a:latin typeface="Arial" pitchFamily="34" charset="0"/>
              </a:rPr>
              <a:t>Язык компоновки подсистем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F6EE30-007C-4668-A52E-313F34E8113B}" type="slidenum">
              <a:rPr lang="ru-RU"/>
              <a:pPr/>
              <a:t>13</a:t>
            </a:fld>
            <a:endParaRPr lang="ru-RU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295400"/>
          </a:xfrm>
        </p:spPr>
        <p:txBody>
          <a:bodyPr/>
          <a:lstStyle/>
          <a:p>
            <a:pPr algn="ctr"/>
            <a:r>
              <a:rPr lang="ru-RU" sz="3600" b="1" i="1"/>
              <a:t>Заключение</a:t>
            </a:r>
            <a:r>
              <a:rPr lang="ru-RU"/>
              <a:t> </a:t>
            </a:r>
          </a:p>
        </p:txBody>
      </p:sp>
      <p:sp>
        <p:nvSpPr>
          <p:cNvPr id="217091" name="Rectangle 3"/>
          <p:cNvSpPr>
            <a:spLocks noChangeArrowheads="1"/>
          </p:cNvSpPr>
          <p:nvPr/>
        </p:nvSpPr>
        <p:spPr bwMode="auto">
          <a:xfrm>
            <a:off x="457200" y="1700213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ru-RU" sz="3200" i="1">
              <a:latin typeface="Arial" pitchFamily="34" charset="0"/>
            </a:endParaRPr>
          </a:p>
        </p:txBody>
      </p:sp>
      <p:sp>
        <p:nvSpPr>
          <p:cNvPr id="217092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ru-RU" sz="2400">
                <a:latin typeface="Arial" pitchFamily="34" charset="0"/>
              </a:rPr>
              <a:t>Первая экспериментальная версия КЛАСТОС была реализована в 1988 на платформе </a:t>
            </a:r>
            <a:r>
              <a:rPr lang="en-US" sz="2400">
                <a:latin typeface="Arial" pitchFamily="34" charset="0"/>
              </a:rPr>
              <a:t>«</a:t>
            </a:r>
            <a:r>
              <a:rPr lang="ru-RU" sz="2400">
                <a:latin typeface="Arial" pitchFamily="34" charset="0"/>
              </a:rPr>
              <a:t>Электроника-</a:t>
            </a:r>
            <a:r>
              <a:rPr lang="en-US" sz="2400">
                <a:latin typeface="Arial" pitchFamily="34" charset="0"/>
              </a:rPr>
              <a:t>85" (</a:t>
            </a:r>
            <a:r>
              <a:rPr lang="ru-RU" sz="2400">
                <a:latin typeface="Arial" pitchFamily="34" charset="0"/>
              </a:rPr>
              <a:t>совместимой с</a:t>
            </a:r>
            <a:r>
              <a:rPr lang="en-US" sz="2400">
                <a:latin typeface="Arial" pitchFamily="34" charset="0"/>
              </a:rPr>
              <a:t> DEC Professional 350). </a:t>
            </a:r>
            <a:r>
              <a:rPr lang="ru-RU" sz="2400">
                <a:latin typeface="Arial" pitchFamily="34" charset="0"/>
              </a:rPr>
              <a:t>Эта реализация была основана на специально разработанном языке программирования, включающем слегка расширенный язык Си и два небольших специализированных языка.</a:t>
            </a:r>
            <a:r>
              <a:rPr lang="en-US" sz="2400">
                <a:latin typeface="Arial" pitchFamily="34" charset="0"/>
              </a:rPr>
              <a:t> </a:t>
            </a:r>
            <a:br>
              <a:rPr lang="en-US" sz="2400">
                <a:latin typeface="Arial" pitchFamily="34" charset="0"/>
              </a:rPr>
            </a:br>
            <a:r>
              <a:rPr lang="en-US" sz="2400">
                <a:latin typeface="Arial" pitchFamily="34" charset="0"/>
              </a:rPr>
              <a:t/>
            </a:r>
            <a:br>
              <a:rPr lang="en-US" sz="2400">
                <a:latin typeface="Arial" pitchFamily="34" charset="0"/>
              </a:rPr>
            </a:br>
            <a:r>
              <a:rPr lang="ru-RU" sz="2400">
                <a:latin typeface="Arial" pitchFamily="34" charset="0"/>
              </a:rPr>
              <a:t>Затем КЛАСТОС был портирован на рабочую станцию</a:t>
            </a:r>
            <a:r>
              <a:rPr lang="en-US" sz="2400">
                <a:latin typeface="Arial" pitchFamily="34" charset="0"/>
              </a:rPr>
              <a:t>«</a:t>
            </a:r>
            <a:r>
              <a:rPr lang="ru-RU" sz="2400">
                <a:latin typeface="Arial" pitchFamily="34" charset="0"/>
              </a:rPr>
              <a:t>Беста</a:t>
            </a:r>
            <a:r>
              <a:rPr lang="en-US" sz="2400">
                <a:latin typeface="Arial" pitchFamily="34" charset="0"/>
              </a:rPr>
              <a:t>-88". </a:t>
            </a:r>
            <a:r>
              <a:rPr lang="ru-RU" sz="2400">
                <a:latin typeface="Arial" pitchFamily="34" charset="0"/>
              </a:rPr>
              <a:t>Более мощная аппаратура (</a:t>
            </a:r>
            <a:r>
              <a:rPr lang="en-US" sz="2400">
                <a:latin typeface="Arial" pitchFamily="34" charset="0"/>
              </a:rPr>
              <a:t>Motorola 68020/68030</a:t>
            </a:r>
            <a:r>
              <a:rPr lang="ru-RU" sz="2400">
                <a:latin typeface="Arial" pitchFamily="34" charset="0"/>
              </a:rPr>
              <a:t>) позволила реализовать проект целиком</a:t>
            </a:r>
            <a:r>
              <a:rPr lang="en-US" sz="2000">
                <a:latin typeface="Arial" pitchFamily="34" charset="0"/>
              </a:rPr>
              <a:t>.</a:t>
            </a:r>
            <a:br>
              <a:rPr lang="en-US" sz="2000">
                <a:latin typeface="Arial" pitchFamily="34" charset="0"/>
              </a:rPr>
            </a:br>
            <a:endParaRPr lang="ru-RU" sz="20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17911A-0803-4D97-B06C-8F11B2E2F3DC}" type="slidenum">
              <a:rPr lang="ru-RU"/>
              <a:pPr/>
              <a:t>2</a:t>
            </a:fld>
            <a:endParaRPr lang="ru-RU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/>
          <a:lstStyle/>
          <a:p>
            <a:pPr algn="ctr"/>
            <a:r>
              <a:rPr lang="ru-RU" sz="3600"/>
              <a:t>Предистория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3743325"/>
          </a:xfrm>
        </p:spPr>
        <p:txBody>
          <a:bodyPr/>
          <a:lstStyle/>
          <a:p>
            <a:r>
              <a:rPr lang="ru-RU"/>
              <a:t>Д-68 БЭСМ-6</a:t>
            </a:r>
            <a:r>
              <a:rPr lang="en-US"/>
              <a:t>.</a:t>
            </a:r>
          </a:p>
          <a:p>
            <a:r>
              <a:rPr lang="ru-RU"/>
              <a:t>НД-70 БЭСМ-6</a:t>
            </a:r>
            <a:r>
              <a:rPr lang="en-US"/>
              <a:t>.</a:t>
            </a:r>
          </a:p>
          <a:p>
            <a:r>
              <a:rPr lang="ru-RU"/>
              <a:t>ОС ЦП АС-6</a:t>
            </a:r>
          </a:p>
          <a:p>
            <a:r>
              <a:rPr lang="ru-RU"/>
              <a:t>ОС периферийной машины АС-6</a:t>
            </a:r>
          </a:p>
          <a:p>
            <a:r>
              <a:rPr lang="ru-RU"/>
              <a:t>ОС «Электроники СС-БИС»</a:t>
            </a:r>
          </a:p>
          <a:p>
            <a:r>
              <a:rPr lang="ru-RU"/>
              <a:t>Доработки ОС периферийных машин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ABE4FA-81D1-4A92-9ECF-8A006E97E176}" type="slidenum">
              <a:rPr lang="ru-RU"/>
              <a:pPr/>
              <a:t>3</a:t>
            </a:fld>
            <a:endParaRPr lang="ru-RU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/>
              <a:t>"Идеальная"</a:t>
            </a:r>
            <a:r>
              <a:rPr lang="ru-RU" sz="3600" b="1" i="1"/>
              <a:t> </a:t>
            </a:r>
            <a:br>
              <a:rPr lang="ru-RU" sz="3600" b="1" i="1"/>
            </a:br>
            <a:r>
              <a:rPr lang="ru-RU" sz="3600" b="1" i="1"/>
              <a:t>среда функционирования</a:t>
            </a:r>
            <a:r>
              <a:rPr lang="ru-RU"/>
              <a:t> </a:t>
            </a:r>
          </a:p>
        </p:txBody>
      </p:sp>
      <p:sp>
        <p:nvSpPr>
          <p:cNvPr id="156802" name="Rectangle 130"/>
          <p:cNvSpPr>
            <a:spLocks noChangeArrowheads="1"/>
          </p:cNvSpPr>
          <p:nvPr/>
        </p:nvSpPr>
        <p:spPr bwMode="auto">
          <a:xfrm>
            <a:off x="457200" y="2235200"/>
            <a:ext cx="8686800" cy="35036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lvl="1" algn="l">
              <a:buFontTx/>
              <a:buChar char="•"/>
              <a:tabLst>
                <a:tab pos="457200" algn="l"/>
              </a:tabLst>
            </a:pPr>
            <a:r>
              <a:rPr lang="ru-RU">
                <a:latin typeface="Times New Roman" pitchFamily="18" charset="0"/>
              </a:rPr>
              <a:t> </a:t>
            </a:r>
            <a:r>
              <a:rPr lang="ru-RU" sz="3200">
                <a:latin typeface="Times New Roman" pitchFamily="18" charset="0"/>
              </a:rPr>
              <a:t>независимое и асинхронное выполнение компонентов;</a:t>
            </a:r>
          </a:p>
          <a:p>
            <a:pPr lvl="1" algn="l">
              <a:buFontTx/>
              <a:buChar char="•"/>
              <a:tabLst>
                <a:tab pos="457200" algn="l"/>
              </a:tabLst>
            </a:pPr>
            <a:r>
              <a:rPr lang="ru-RU" sz="3200">
                <a:latin typeface="Times New Roman" pitchFamily="18" charset="0"/>
              </a:rPr>
              <a:t> отсутствие общей памяти;</a:t>
            </a:r>
          </a:p>
          <a:p>
            <a:pPr lvl="1" algn="l">
              <a:buFontTx/>
              <a:buChar char="•"/>
              <a:tabLst>
                <a:tab pos="457200" algn="l"/>
              </a:tabLst>
            </a:pPr>
            <a:r>
              <a:rPr lang="ru-RU" sz="3200">
                <a:latin typeface="Times New Roman" pitchFamily="18" charset="0"/>
              </a:rPr>
              <a:t> взаимный обмен между компонентами данными (сообщениями);</a:t>
            </a:r>
          </a:p>
          <a:p>
            <a:pPr lvl="1" algn="l">
              <a:buFontTx/>
              <a:buChar char="•"/>
              <a:tabLst>
                <a:tab pos="457200" algn="l"/>
              </a:tabLst>
            </a:pPr>
            <a:r>
              <a:rPr lang="ru-RU" sz="3200">
                <a:latin typeface="Times New Roman" pitchFamily="18" charset="0"/>
              </a:rPr>
              <a:t> возможность установления статических и динамических связей между компонентами.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59B470-EBF0-4EBA-9BAF-DAAD8523FD6C}" type="slidenum">
              <a:rPr lang="ru-RU"/>
              <a:pPr/>
              <a:t>4</a:t>
            </a:fld>
            <a:endParaRPr lang="ru-RU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/>
              <a:t>"Идеальная" </a:t>
            </a:r>
            <a:br>
              <a:rPr lang="ru-RU" sz="3600" b="1"/>
            </a:br>
            <a:r>
              <a:rPr lang="ru-RU" sz="3600" b="1" i="1"/>
              <a:t>среда разработки</a:t>
            </a:r>
            <a:r>
              <a:rPr lang="ru-RU"/>
              <a:t> 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3886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- поддержка различных методологий проектирования;</a:t>
            </a:r>
          </a:p>
          <a:p>
            <a:pPr>
              <a:lnSpc>
                <a:spcPct val="80000"/>
              </a:lnSpc>
            </a:pPr>
            <a:r>
              <a:rPr lang="ru-RU" sz="2400"/>
              <a:t>- спецификация взаимодействия, отделенная от реализации;</a:t>
            </a:r>
          </a:p>
          <a:p>
            <a:pPr>
              <a:lnSpc>
                <a:spcPct val="80000"/>
              </a:lnSpc>
            </a:pPr>
            <a:r>
              <a:rPr lang="ru-RU" sz="2400"/>
              <a:t>- зависимость программирования компонента только от спецификации его взаимодействий;</a:t>
            </a:r>
          </a:p>
          <a:p>
            <a:pPr>
              <a:lnSpc>
                <a:spcPct val="80000"/>
              </a:lnSpc>
            </a:pPr>
            <a:r>
              <a:rPr lang="ru-RU" sz="2400"/>
              <a:t>- статическое связывание компонентов в систему;</a:t>
            </a:r>
          </a:p>
          <a:p>
            <a:pPr>
              <a:lnSpc>
                <a:spcPct val="80000"/>
              </a:lnSpc>
            </a:pPr>
            <a:r>
              <a:rPr lang="ru-RU" sz="2400"/>
              <a:t>- повторная используемость (без циклов редактирование-компиляция) как атомарных компонентов, так и сконструированных систем, в качестве компонентов;</a:t>
            </a:r>
          </a:p>
          <a:p>
            <a:pPr>
              <a:lnSpc>
                <a:spcPct val="80000"/>
              </a:lnSpc>
            </a:pPr>
            <a:r>
              <a:rPr lang="ru-RU" sz="2400"/>
              <a:t>- возможности автоматического встраивания средств отладки.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37B189-0D70-4D7B-B1CA-7B7CAD01A3F6}" type="slidenum">
              <a:rPr lang="ru-RU"/>
              <a:pPr/>
              <a:t>5</a:t>
            </a:fld>
            <a:endParaRPr lang="ru-RU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1788"/>
            <a:ext cx="8229600" cy="576262"/>
          </a:xfrm>
        </p:spPr>
        <p:txBody>
          <a:bodyPr/>
          <a:lstStyle/>
          <a:p>
            <a:pPr algn="ctr"/>
            <a:r>
              <a:rPr lang="ru-RU" sz="3600" i="1"/>
              <a:t>ОС КЛАСТОС</a:t>
            </a:r>
            <a:endParaRPr lang="ru-RU" i="1"/>
          </a:p>
        </p:txBody>
      </p:sp>
      <p:sp>
        <p:nvSpPr>
          <p:cNvPr id="157712" name="Rectangle 16"/>
          <p:cNvSpPr>
            <a:spLocks noChangeArrowheads="1"/>
          </p:cNvSpPr>
          <p:nvPr/>
        </p:nvSpPr>
        <p:spPr bwMode="auto">
          <a:xfrm>
            <a:off x="457200" y="1052513"/>
            <a:ext cx="822960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FontTx/>
              <a:buChar char="-"/>
            </a:pPr>
            <a:r>
              <a:rPr lang="ru-RU" i="1">
                <a:latin typeface="Arial" pitchFamily="34" charset="0"/>
              </a:rPr>
              <a:t> Базовый объект – </a:t>
            </a:r>
            <a:r>
              <a:rPr lang="ru-RU" i="1">
                <a:solidFill>
                  <a:srgbClr val="0066FF"/>
                </a:solidFill>
                <a:latin typeface="Arial" pitchFamily="34" charset="0"/>
              </a:rPr>
              <a:t>кластер</a:t>
            </a:r>
            <a:r>
              <a:rPr lang="ru-RU">
                <a:latin typeface="Arial" pitchFamily="34" charset="0"/>
              </a:rPr>
              <a:t>.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Базовая модель взаимодействия – обмен сообщениями: посылка сообщения без ожидания ответа.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Синхронизация.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</a:t>
            </a:r>
            <a:r>
              <a:rPr lang="ru-RU">
                <a:solidFill>
                  <a:srgbClr val="0066FF"/>
                </a:solidFill>
                <a:latin typeface="Arial" pitchFamily="34" charset="0"/>
              </a:rPr>
              <a:t>Управление доступом</a:t>
            </a:r>
            <a:r>
              <a:rPr lang="ru-RU">
                <a:latin typeface="Arial" pitchFamily="34" charset="0"/>
              </a:rPr>
              <a:t>.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</a:t>
            </a:r>
            <a:r>
              <a:rPr lang="ru-RU">
                <a:solidFill>
                  <a:srgbClr val="0066FF"/>
                </a:solidFill>
                <a:latin typeface="Arial" pitchFamily="34" charset="0"/>
              </a:rPr>
              <a:t>Базовые примитивы.</a:t>
            </a:r>
            <a:br>
              <a:rPr lang="ru-RU">
                <a:solidFill>
                  <a:srgbClr val="0066FF"/>
                </a:solidFill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Сегментная организация памяти.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</a:t>
            </a:r>
            <a:r>
              <a:rPr lang="ru-RU">
                <a:solidFill>
                  <a:srgbClr val="0066FF"/>
                </a:solidFill>
                <a:latin typeface="Arial" pitchFamily="34" charset="0"/>
              </a:rPr>
              <a:t>Базовые серверы</a:t>
            </a:r>
            <a:r>
              <a:rPr lang="ru-RU">
                <a:latin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A6E10A-86EA-4867-9EE5-0B79D697648C}" type="slidenum">
              <a:rPr lang="ru-RU"/>
              <a:pPr/>
              <a:t>6</a:t>
            </a:fld>
            <a:endParaRPr lang="ru-RU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1788"/>
            <a:ext cx="8229600" cy="576262"/>
          </a:xfrm>
        </p:spPr>
        <p:txBody>
          <a:bodyPr/>
          <a:lstStyle/>
          <a:p>
            <a:pPr algn="ctr"/>
            <a:r>
              <a:rPr lang="ru-RU" sz="3600" i="1"/>
              <a:t>ОС КЛАСТОС</a:t>
            </a:r>
            <a:endParaRPr lang="ru-RU" i="1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971550" y="908050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200" i="1">
                <a:latin typeface="Arial" pitchFamily="34" charset="0"/>
              </a:rPr>
              <a:t>Базовый объект - кластер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628775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ru-RU">
                <a:latin typeface="Arial" pitchFamily="34" charset="0"/>
              </a:rPr>
              <a:t>- </a:t>
            </a:r>
            <a:r>
              <a:rPr lang="ru-RU" i="1">
                <a:latin typeface="Arial" pitchFamily="34" charset="0"/>
              </a:rPr>
              <a:t>полная инкапсуляция</a:t>
            </a:r>
            <a:r>
              <a:rPr lang="ru-RU">
                <a:latin typeface="Arial" pitchFamily="34" charset="0"/>
              </a:rPr>
              <a:t> - кластер обладает собственным защищенным адресным пространством;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кластер - это </a:t>
            </a:r>
            <a:r>
              <a:rPr lang="ru-RU" i="1">
                <a:latin typeface="Arial" pitchFamily="34" charset="0"/>
              </a:rPr>
              <a:t>активный объект</a:t>
            </a:r>
            <a:r>
              <a:rPr lang="ru-RU">
                <a:latin typeface="Arial" pitchFamily="34" charset="0"/>
              </a:rPr>
              <a:t>, обладающий одним потоком управления;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</a:t>
            </a:r>
            <a:r>
              <a:rPr lang="ru-RU" i="1">
                <a:latin typeface="Arial" pitchFamily="34" charset="0"/>
              </a:rPr>
              <a:t>обмен сообщениями </a:t>
            </a:r>
            <a:r>
              <a:rPr lang="ru-RU">
                <a:latin typeface="Arial" pitchFamily="34" charset="0"/>
              </a:rPr>
              <a:t>- кластер вызывает операцию в другом кластере, посылая сообщение на соответствующий вход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68F70C-D7D5-4D4F-AB50-6792C558B08D}" type="slidenum">
              <a:rPr lang="ru-RU"/>
              <a:pPr/>
              <a:t>7</a:t>
            </a:fld>
            <a:endParaRPr lang="ru-RU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1788"/>
            <a:ext cx="8229600" cy="576262"/>
          </a:xfrm>
        </p:spPr>
        <p:txBody>
          <a:bodyPr/>
          <a:lstStyle/>
          <a:p>
            <a:pPr algn="ctr"/>
            <a:r>
              <a:rPr lang="ru-RU" sz="3600" i="1"/>
              <a:t>ОС КЛАСТОС</a:t>
            </a:r>
            <a:endParaRPr lang="ru-RU" i="1"/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755650" y="908050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200" i="1">
                <a:latin typeface="Arial" pitchFamily="34" charset="0"/>
              </a:rPr>
              <a:t>Управление доступом</a:t>
            </a:r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457200" y="1628775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FontTx/>
              <a:buChar char="-"/>
            </a:pPr>
            <a:r>
              <a:rPr lang="ru-RU" i="1">
                <a:solidFill>
                  <a:srgbClr val="0066FF"/>
                </a:solidFill>
                <a:latin typeface="Arial" pitchFamily="34" charset="0"/>
              </a:rPr>
              <a:t> </a:t>
            </a:r>
            <a:r>
              <a:rPr lang="ru-RU" i="1">
                <a:latin typeface="Arial" pitchFamily="34" charset="0"/>
              </a:rPr>
              <a:t>Группа входов – как единица защиты.</a:t>
            </a:r>
            <a:br>
              <a:rPr lang="ru-RU" i="1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</a:t>
            </a:r>
            <a:r>
              <a:rPr lang="ru-RU" i="1">
                <a:latin typeface="Arial" pitchFamily="34" charset="0"/>
              </a:rPr>
              <a:t>Подключение</a:t>
            </a:r>
            <a:r>
              <a:rPr lang="ru-RU">
                <a:latin typeface="Arial" pitchFamily="34" charset="0"/>
              </a:rPr>
              <a:t> к группе входов: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	- единственный владелец – клиент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	- можно передавать другим, но при этом 	лишаться;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	- </a:t>
            </a:r>
            <a:r>
              <a:rPr lang="ru-RU" i="1">
                <a:latin typeface="Arial" pitchFamily="34" charset="0"/>
              </a:rPr>
              <a:t>входы отстройки</a:t>
            </a:r>
            <a:r>
              <a:rPr lang="ru-RU">
                <a:latin typeface="Arial" pitchFamily="34" charset="0"/>
              </a:rPr>
              <a:t>.</a:t>
            </a:r>
            <a:br>
              <a:rPr lang="ru-RU">
                <a:latin typeface="Arial" pitchFamily="34" charset="0"/>
              </a:rPr>
            </a:br>
            <a:r>
              <a:rPr lang="ru-RU">
                <a:latin typeface="Arial" pitchFamily="34" charset="0"/>
              </a:rPr>
              <a:t>- Несобственные входы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6F08B7-7BD5-49F5-B679-3EEAE93CBE4A}" type="slidenum">
              <a:rPr lang="ru-RU"/>
              <a:pPr/>
              <a:t>8</a:t>
            </a:fld>
            <a:endParaRPr lang="ru-RU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1788"/>
            <a:ext cx="8229600" cy="576262"/>
          </a:xfrm>
        </p:spPr>
        <p:txBody>
          <a:bodyPr/>
          <a:lstStyle/>
          <a:p>
            <a:pPr algn="ctr"/>
            <a:r>
              <a:rPr lang="ru-RU" sz="3600" i="1"/>
              <a:t>ОС КЛАСТОС</a:t>
            </a:r>
            <a:endParaRPr lang="ru-RU" i="1"/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457200" y="692150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200" i="1">
                <a:latin typeface="Arial" pitchFamily="34" charset="0"/>
              </a:rPr>
              <a:t>Базовые примитивы</a:t>
            </a:r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457200" y="1557338"/>
            <a:ext cx="82296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ru-RU" sz="2000" i="1">
                <a:solidFill>
                  <a:srgbClr val="0066FF"/>
                </a:solidFill>
                <a:latin typeface="Arial" pitchFamily="34" charset="0"/>
              </a:rPr>
              <a:t> </a:t>
            </a:r>
            <a:r>
              <a:rPr lang="ru-RU" sz="2000" i="1">
                <a:latin typeface="Arial" pitchFamily="34" charset="0"/>
              </a:rPr>
              <a:t> 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  <a:cs typeface="Times New Roman" pitchFamily="18" charset="0"/>
              </a:rPr>
              <a:t>1. </a:t>
            </a:r>
            <a:r>
              <a:rPr lang="ru-RU" sz="2400" b="1">
                <a:solidFill>
                  <a:srgbClr val="000000"/>
                </a:solidFill>
                <a:latin typeface="Arial" pitchFamily="34" charset="0"/>
                <a:ea typeface="MS Mincho" pitchFamily="49" charset="-128"/>
                <a:cs typeface="Times New Roman" pitchFamily="18" charset="0"/>
              </a:rPr>
              <a:t>SEND</a:t>
            </a:r>
            <a:r>
              <a:rPr lang="ru-RU" sz="2400">
                <a:solidFill>
                  <a:srgbClr val="000000"/>
                </a:solidFill>
                <a:latin typeface="Arial" pitchFamily="34" charset="0"/>
                <a:ea typeface="MS Mincho" pitchFamily="49" charset="-128"/>
                <a:cs typeface="Times New Roman" pitchFamily="18" charset="0"/>
              </a:rPr>
              <a:t> - примитив посылки сообщения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  <a:cs typeface="Times New Roman" pitchFamily="18" charset="0"/>
              </a:rPr>
              <a:t>.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  <a:cs typeface="Times New Roman" pitchFamily="18" charset="0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- подключение, через которое посылается сообщение;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- номер входа в группе входов подключения;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- параметры операции, 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</a:rPr>
              <a:t>соответствующей данному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вход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</a:rPr>
              <a:t>у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.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2. </a:t>
            </a:r>
            <a:r>
              <a:rPr lang="ru-RU" sz="2400" b="1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ACCEPT</a:t>
            </a:r>
            <a:r>
              <a:rPr lang="ru-RU" sz="24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- примитив приема сообщения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.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- список входов, по которым ожидается прием сообщений;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- подключение (указывается для селективного приема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)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.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- 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с блокировкой кластера и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ли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без блокировки.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3. </a:t>
            </a:r>
            <a:r>
              <a:rPr lang="ru-RU" sz="2400" b="1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NEWCON</a:t>
            </a:r>
            <a:r>
              <a:rPr lang="ru-RU" sz="24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- примитив создания подключения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.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- группа входов кластера.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4. </a:t>
            </a:r>
            <a:r>
              <a:rPr lang="ru-RU" sz="2400" b="1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DELCON</a:t>
            </a:r>
            <a:r>
              <a:rPr lang="ru-RU" sz="24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 - примитив уничтожения подключения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. </a:t>
            </a:r>
            <a:b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</a:br>
            <a:r>
              <a:rPr lang="ru-RU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20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- уничтожаемое подключение.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Новгород Великий, 2011</a:t>
            </a: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FBCD73-37DD-46D6-A8EA-19C8C6BB818B}" type="slidenum">
              <a:rPr lang="ru-RU"/>
              <a:pPr/>
              <a:t>9</a:t>
            </a:fld>
            <a:endParaRPr lang="ru-RU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1788"/>
            <a:ext cx="8229600" cy="576262"/>
          </a:xfrm>
        </p:spPr>
        <p:txBody>
          <a:bodyPr/>
          <a:lstStyle/>
          <a:p>
            <a:pPr algn="ctr"/>
            <a:r>
              <a:rPr lang="ru-RU" sz="3600" i="1"/>
              <a:t>ОС КЛАСТОС</a:t>
            </a:r>
            <a:endParaRPr lang="ru-RU" i="1"/>
          </a:p>
        </p:txBody>
      </p:sp>
      <p:sp>
        <p:nvSpPr>
          <p:cNvPr id="208899" name="Rectangle 3"/>
          <p:cNvSpPr>
            <a:spLocks noChangeArrowheads="1"/>
          </p:cNvSpPr>
          <p:nvPr/>
        </p:nvSpPr>
        <p:spPr bwMode="auto">
          <a:xfrm>
            <a:off x="457200" y="692150"/>
            <a:ext cx="7931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200" i="1">
                <a:latin typeface="Arial" pitchFamily="34" charset="0"/>
              </a:rPr>
              <a:t>Базовые серверы</a:t>
            </a:r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457200" y="1557338"/>
            <a:ext cx="82296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FontTx/>
              <a:buChar char="-"/>
            </a:pPr>
            <a:r>
              <a:rPr lang="ru-RU" sz="2400" i="1">
                <a:solidFill>
                  <a:srgbClr val="0066FF"/>
                </a:solidFill>
                <a:latin typeface="Arial" pitchFamily="34" charset="0"/>
              </a:rPr>
              <a:t> </a:t>
            </a:r>
            <a:r>
              <a:rPr lang="ru-RU" sz="2400" i="1">
                <a:latin typeface="Arial" pitchFamily="34" charset="0"/>
              </a:rPr>
              <a:t>  </a:t>
            </a:r>
            <a: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Кластера базовых служб ОС</a:t>
            </a:r>
            <a:r>
              <a:rPr lang="ru-RU" sz="360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 Кластер загрузчик</a:t>
            </a:r>
            <a:r>
              <a:rPr lang="ru-RU" sz="360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 </a:t>
            </a:r>
            <a: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 Сервер ликвидатор</a:t>
            </a:r>
            <a:b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 Кластеры - драйвера</a:t>
            </a:r>
            <a:b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	</a:t>
            </a:r>
            <a:r>
              <a:rPr lang="ru-RU" sz="3200">
                <a:solidFill>
                  <a:srgbClr val="000000"/>
                </a:solidFill>
                <a:latin typeface="Arial" pitchFamily="34" charset="0"/>
                <a:ea typeface="MS Mincho" pitchFamily="49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7806</TotalTime>
  <Words>397</Words>
  <Application>Microsoft Office PowerPoint</Application>
  <PresentationFormat>Экран (4:3)</PresentationFormat>
  <Paragraphs>88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Pixel</vt:lpstr>
      <vt:lpstr>Проект КЛАСТОС</vt:lpstr>
      <vt:lpstr>Предистория</vt:lpstr>
      <vt:lpstr>"Идеальная"  среда функционирования </vt:lpstr>
      <vt:lpstr>"Идеальная"  среда разработки </vt:lpstr>
      <vt:lpstr>ОС КЛАСТОС</vt:lpstr>
      <vt:lpstr>ОС КЛАСТОС</vt:lpstr>
      <vt:lpstr>ОС КЛАСТОС</vt:lpstr>
      <vt:lpstr>ОС КЛАСТОС</vt:lpstr>
      <vt:lpstr>ОС КЛАСТОС</vt:lpstr>
      <vt:lpstr>ПРОКЛОС - среда разработки </vt:lpstr>
      <vt:lpstr>ПРОКЛОС - среда разработки </vt:lpstr>
      <vt:lpstr>ПРОКЛОС - среда разработки </vt:lpstr>
      <vt:lpstr>Заключение </vt:lpstr>
    </vt:vector>
  </TitlesOfParts>
  <Company>ISP RAS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UniTesK Test Suite Architecture</dc:title>
  <dc:creator>Victor V. Kuliamin</dc:creator>
  <cp:lastModifiedBy>igor</cp:lastModifiedBy>
  <cp:revision>114</cp:revision>
  <dcterms:created xsi:type="dcterms:W3CDTF">2002-07-09T07:01:05Z</dcterms:created>
  <dcterms:modified xsi:type="dcterms:W3CDTF">2026-03-07T12:11:59Z</dcterms:modified>
</cp:coreProperties>
</file>